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sldx" ContentType="application/vnd.openxmlformats-officedocument.presentationml.slide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6" r:id="rId2"/>
    <p:sldId id="266" r:id="rId3"/>
    <p:sldId id="267" r:id="rId4"/>
    <p:sldId id="279" r:id="rId5"/>
    <p:sldId id="298" r:id="rId6"/>
    <p:sldId id="299" r:id="rId7"/>
    <p:sldId id="270" r:id="rId8"/>
    <p:sldId id="273" r:id="rId9"/>
    <p:sldId id="300" r:id="rId10"/>
    <p:sldId id="302" r:id="rId11"/>
    <p:sldId id="303" r:id="rId12"/>
    <p:sldId id="304" r:id="rId13"/>
    <p:sldId id="305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0" autoAdjust="0"/>
  </p:normalViewPr>
  <p:slideViewPr>
    <p:cSldViewPr>
      <p:cViewPr varScale="1">
        <p:scale>
          <a:sx n="84" d="100"/>
          <a:sy n="84" d="100"/>
        </p:scale>
        <p:origin x="14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DC96C-753E-4D97-BAD5-8931B90A7972}" type="datetimeFigureOut">
              <a:rPr lang="ru-RU" smtClean="0"/>
              <a:pPr/>
              <a:t>17.09.2023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CC268-5C58-4C8A-A1C3-B295EED960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877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CC268-5C58-4C8A-A1C3-B295EED960D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498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59CFC-13F6-4D7C-97AC-B17F56B4445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17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52D16-F703-4FFD-A555-37995E820A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6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D4E7B-5C31-4174-9FED-468210C8B1E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93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7CCDA-83DB-4BE4-AFDC-D719E194025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7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3684A1-6EE5-4F58-9FF7-F005D31D6C4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8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1DA44-28A1-4829-96E5-85E1FD0A727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5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D4AB8-863D-4AD9-A4D0-F8A85B3122F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249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88F34-603E-46B8-ACEB-2D14E5667D1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243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B52CAD-8489-4D19-A38F-A0AA1D84E51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94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9ED67-291E-4447-ACA4-83932A01A5D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49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66B3-B806-4E46-A0E0-77D1ECCB95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38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DA8D13A-F329-41D4-8A38-56A2E33BCF4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package" Target="../embeddings/______Microsoft_PowerPoint1.sld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794018"/>
            <a:ext cx="66247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ПОРТФОЛИО</a:t>
            </a:r>
            <a:r>
              <a:rPr lang="ru-RU" sz="3200" b="1" dirty="0"/>
              <a:t> </a:t>
            </a:r>
            <a:endParaRPr lang="ru-RU" sz="3200" b="1" dirty="0" smtClean="0"/>
          </a:p>
          <a:p>
            <a:pPr algn="ctr"/>
            <a:r>
              <a:rPr lang="ru-RU" sz="3200" dirty="0" smtClean="0"/>
              <a:t>    </a:t>
            </a:r>
            <a:r>
              <a:rPr lang="ru-RU" sz="3200" b="1" dirty="0" smtClean="0"/>
              <a:t>учителя начальных классов</a:t>
            </a:r>
          </a:p>
          <a:p>
            <a:pPr algn="ctr"/>
            <a:r>
              <a:rPr lang="ru-RU" sz="3200" b="1" dirty="0" smtClean="0"/>
              <a:t>   МАОУ СОШ№ 5 г. Ишима</a:t>
            </a:r>
            <a:endParaRPr lang="ru-RU" sz="3200" dirty="0"/>
          </a:p>
          <a:p>
            <a:pPr algn="ctr"/>
            <a:r>
              <a:rPr lang="ru-RU" sz="3200" dirty="0" smtClean="0"/>
              <a:t> </a:t>
            </a:r>
          </a:p>
          <a:p>
            <a:endParaRPr lang="ru-RU" sz="3200" dirty="0"/>
          </a:p>
          <a:p>
            <a:r>
              <a:rPr lang="ru-RU" sz="3200" dirty="0" smtClean="0"/>
              <a:t>                        </a:t>
            </a:r>
            <a:endParaRPr lang="ru-RU" sz="1600" dirty="0"/>
          </a:p>
        </p:txBody>
      </p:sp>
      <p:pic>
        <p:nvPicPr>
          <p:cNvPr id="3" name="Picture 5" descr="Сидоров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332656"/>
            <a:ext cx="2021718" cy="192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2.bp.blogspot.com/-pbur9vbZfW4/TWdrdZjo0XI/AAAAAAAAAV8/9pIranSfMYE/s1600/%D0%91%D0%B5%D0%B7-%D0%B8%D0%BC%D0%B5%D0%BD%D0%B8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24528" cy="72728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07804" y="3429000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</a:t>
            </a:r>
            <a:r>
              <a:rPr lang="ru-RU" sz="4400" b="1" dirty="0" smtClean="0">
                <a:solidFill>
                  <a:srgbClr val="FF0000"/>
                </a:solidFill>
              </a:rPr>
              <a:t>Назарова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0141" y="4005064"/>
            <a:ext cx="2374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Татья</a:t>
            </a:r>
            <a:r>
              <a:rPr lang="ru-RU" sz="4000" b="1" dirty="0" smtClean="0">
                <a:solidFill>
                  <a:srgbClr val="FF0000"/>
                </a:solidFill>
              </a:rPr>
              <a:t>на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4482708"/>
            <a:ext cx="3524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Викторовна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K:\копии грамот\Изображение 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35692" r="-500"/>
          <a:stretch/>
        </p:blipFill>
        <p:spPr bwMode="auto">
          <a:xfrm>
            <a:off x="9143999" y="2477728"/>
            <a:ext cx="45719" cy="42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ADMIN-2016\Desktop\фото 3в\20190226_133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3275856" cy="2787774"/>
          </a:xfrm>
          <a:prstGeom prst="rect">
            <a:avLst/>
          </a:prstGeom>
          <a:noFill/>
        </p:spPr>
      </p:pic>
      <p:pic>
        <p:nvPicPr>
          <p:cNvPr id="35843" name="Picture 3" descr="C:\Users\ADMIN-2016\Desktop\фото 3в\20190226_134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340768"/>
            <a:ext cx="3528392" cy="2808312"/>
          </a:xfrm>
          <a:prstGeom prst="rect">
            <a:avLst/>
          </a:prstGeom>
          <a:noFill/>
        </p:spPr>
      </p:pic>
      <p:pic>
        <p:nvPicPr>
          <p:cNvPr id="35844" name="Picture 4" descr="C:\Users\ADMIN-2016\Desktop\фото 3в\20190301_1829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0724"/>
            <a:ext cx="6300192" cy="3127276"/>
          </a:xfrm>
          <a:prstGeom prst="rect">
            <a:avLst/>
          </a:prstGeom>
          <a:noFill/>
        </p:spPr>
      </p:pic>
      <p:pic>
        <p:nvPicPr>
          <p:cNvPr id="35845" name="Picture 5" descr="C:\Users\ADMIN-2016\Desktop\фото 3в\20190309_135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340768"/>
            <a:ext cx="4067944" cy="5517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086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ADMIN-2016\Desktop\фото 3в\20190316_112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6" y="1340768"/>
            <a:ext cx="5008624" cy="2736304"/>
          </a:xfrm>
          <a:prstGeom prst="rect">
            <a:avLst/>
          </a:prstGeom>
          <a:noFill/>
        </p:spPr>
      </p:pic>
      <p:pic>
        <p:nvPicPr>
          <p:cNvPr id="36867" name="Picture 3" descr="C:\Users\ADMIN-2016\Desktop\фото 3в\20190316_142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2432" y="1340768"/>
            <a:ext cx="4131568" cy="551723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0" y="4077072"/>
            <a:ext cx="5017008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-2016\Desktop\фото 3в\20190426_181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</p:spPr>
      </p:pic>
      <p:pic>
        <p:nvPicPr>
          <p:cNvPr id="37891" name="Picture 3" descr="C:\Users\ADMIN-2016\Desktop\фото 3в\20190515_174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50"/>
            <a:ext cx="9144000" cy="600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900igr.net/up/datas/39348/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2" y="1412776"/>
            <a:ext cx="5308071" cy="5415488"/>
          </a:xfrm>
          <a:prstGeom prst="rect">
            <a:avLst/>
          </a:prstGeom>
        </p:spPr>
      </p:pic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2843808" y="1916832"/>
            <a:ext cx="6408712" cy="33061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57"/>
              </a:avLst>
            </a:prstTxWarp>
          </a:bodyPr>
          <a:lstStyle/>
          <a:p>
            <a:pPr algn="ctr"/>
            <a:r>
              <a:rPr lang="ru-RU" sz="6000" i="1" kern="10" dirty="0" smtClean="0">
                <a:ln w="25400">
                  <a:solidFill>
                    <a:srgbClr val="FF505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7C80"/>
                    </a:gs>
                    <a:gs pos="50000">
                      <a:srgbClr val="FFFFFF"/>
                    </a:gs>
                    <a:gs pos="100000">
                      <a:srgbClr val="FF7C8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       Назарова </a:t>
            </a:r>
          </a:p>
          <a:p>
            <a:pPr algn="ctr"/>
            <a:r>
              <a:rPr lang="ru-RU" sz="6000" i="1" kern="10" dirty="0" smtClean="0">
                <a:ln w="25400">
                  <a:solidFill>
                    <a:srgbClr val="FF505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7C80"/>
                    </a:gs>
                    <a:gs pos="50000">
                      <a:srgbClr val="FFFFFF"/>
                    </a:gs>
                    <a:gs pos="100000">
                      <a:srgbClr val="FF7C8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        Татьяна Викторовна </a:t>
            </a:r>
            <a:endParaRPr lang="ru-RU" sz="6000" i="1" kern="10" dirty="0">
              <a:ln w="25400">
                <a:solidFill>
                  <a:srgbClr val="FF505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7C80"/>
                  </a:gs>
                  <a:gs pos="50000">
                    <a:srgbClr val="FFFFFF"/>
                  </a:gs>
                  <a:gs pos="100000">
                    <a:srgbClr val="FF7C8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053" name="Picture 6" descr="C:\Documents and Settings\компьютер учителя\Рабочий стол\cvetki-147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5445224"/>
            <a:ext cx="28575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0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2527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Много есть профессий на планете. Но учитель – лучшая из них</a:t>
            </a:r>
            <a:r>
              <a:rPr lang="ru-RU" sz="3600" dirty="0" smtClean="0">
                <a:solidFill>
                  <a:srgbClr val="FF0000"/>
                </a:solidFill>
              </a:rPr>
              <a:t>.</a:t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4294967295"/>
          </p:nvPr>
        </p:nvSpPr>
        <p:spPr>
          <a:xfrm>
            <a:off x="4644008" y="1196752"/>
            <a:ext cx="4499992" cy="4752528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400" b="1" dirty="0">
                <a:solidFill>
                  <a:schemeClr val="tx1"/>
                </a:solidFill>
              </a:rPr>
              <a:t>Образование – высшее </a:t>
            </a:r>
            <a:r>
              <a:rPr lang="ru-RU" sz="2400" b="1" dirty="0" smtClean="0">
                <a:solidFill>
                  <a:schemeClr val="tx1"/>
                </a:solidFill>
              </a:rPr>
              <a:t> педагогическое  «Тюменский государственный университет»</a:t>
            </a:r>
            <a:endParaRPr lang="ru-R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</a:endParaRPr>
          </a:p>
          <a:p>
            <a:r>
              <a:rPr lang="ru-RU" sz="2400" b="1" dirty="0">
                <a:solidFill>
                  <a:schemeClr val="tx1"/>
                </a:solidFill>
              </a:rPr>
              <a:t>учитель начальных классов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1 квалификационной категории</a:t>
            </a:r>
            <a:endParaRPr lang="ru-RU" sz="2400" b="1" dirty="0">
              <a:solidFill>
                <a:schemeClr val="tx1"/>
              </a:solidFill>
            </a:endParaRPr>
          </a:p>
          <a:p>
            <a:pPr>
              <a:buNone/>
            </a:pP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464400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Моя профессиональная позиция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ru-RU" sz="2000" b="1" dirty="0"/>
              <a:t>Стараюсь в своей работе научить детей быть любознательными, не бояться ошибаться, уметь самостоятельно находить ответы на свои вопросы, быть ответственными за свои поступки.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3707904" cy="3933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924944"/>
            <a:ext cx="2376264" cy="2088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013176"/>
            <a:ext cx="2376264" cy="1844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24944"/>
            <a:ext cx="3059832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013176"/>
            <a:ext cx="3059832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Педагогическое кредо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endParaRPr lang="ru-RU" sz="2000" b="1" dirty="0" smtClean="0">
              <a:solidFill>
                <a:srgbClr val="000000"/>
              </a:solidFill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ru-RU" b="1" dirty="0"/>
              <a:t>Не мыслями надо учить, а учить мыслить</a:t>
            </a:r>
          </a:p>
          <a:p>
            <a:pPr>
              <a:lnSpc>
                <a:spcPct val="70000"/>
              </a:lnSpc>
            </a:pPr>
            <a:endParaRPr lang="ru-RU" sz="2000" b="1" dirty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</a:pPr>
            <a:endParaRPr lang="ru-RU" sz="2000" b="1" dirty="0" smtClean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</a:pPr>
            <a:r>
              <a:rPr lang="ru-RU" sz="2000" b="1" dirty="0" smtClean="0">
                <a:solidFill>
                  <a:srgbClr val="000000"/>
                </a:solidFill>
              </a:rPr>
              <a:t>Найти </a:t>
            </a:r>
            <a:r>
              <a:rPr lang="ru-RU" sz="2000" b="1" dirty="0">
                <a:solidFill>
                  <a:srgbClr val="000000"/>
                </a:solidFill>
              </a:rPr>
              <a:t>ключик к каждой детской душе, подарить детям частичку своего сердца.</a:t>
            </a:r>
          </a:p>
          <a:p>
            <a:pPr>
              <a:lnSpc>
                <a:spcPct val="70000"/>
              </a:lnSpc>
            </a:pPr>
            <a:endParaRPr lang="ru-RU" sz="2000" b="1" dirty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000000"/>
                </a:solidFill>
              </a:rPr>
              <a:t>Главное вера в ребёнка, уважение его личности, стремление помочь ему в достижении успеха.</a:t>
            </a:r>
          </a:p>
          <a:p>
            <a:pPr>
              <a:lnSpc>
                <a:spcPct val="70000"/>
              </a:lnSpc>
            </a:pPr>
            <a:endParaRPr lang="ru-RU" sz="2000" b="1" dirty="0">
              <a:solidFill>
                <a:srgbClr val="000000"/>
              </a:solidFill>
            </a:endParaRPr>
          </a:p>
          <a:p>
            <a:pPr>
              <a:lnSpc>
                <a:spcPct val="70000"/>
              </a:lnSpc>
            </a:pPr>
            <a:r>
              <a:rPr lang="ru-RU" sz="2000" b="1" dirty="0">
                <a:solidFill>
                  <a:srgbClr val="000000"/>
                </a:solidFill>
              </a:rPr>
              <a:t>Дети всегда должны находиться в поиске, каждый раз открывая для себя что-то новое. В творческой обстановке всегда рождаются новые идеи, замыслы, возникает атмосфера сотрудничества, которая в свою очередь рождает вкус к творчеству, делает его привлекательным для всех.</a:t>
            </a:r>
          </a:p>
          <a:p>
            <a:pPr>
              <a:lnSpc>
                <a:spcPct val="70000"/>
              </a:lnSpc>
            </a:pPr>
            <a:endParaRPr lang="ru-RU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Нормативные документы, используемые в работе</a:t>
            </a: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101600" y="1828800"/>
            <a:ext cx="9091614" cy="3759200"/>
            <a:chOff x="64" y="1152"/>
            <a:chExt cx="5727" cy="2368"/>
          </a:xfrm>
        </p:grpSpPr>
        <p:sp>
          <p:nvSpPr>
            <p:cNvPr id="19462" name="AutoShape 4"/>
            <p:cNvSpPr>
              <a:spLocks noChangeArrowheads="1"/>
            </p:cNvSpPr>
            <p:nvPr/>
          </p:nvSpPr>
          <p:spPr bwMode="gray">
            <a:xfrm rot="17973186">
              <a:off x="3193" y="1701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63" name="AutoShape 5"/>
            <p:cNvSpPr>
              <a:spLocks noChangeArrowheads="1"/>
            </p:cNvSpPr>
            <p:nvPr/>
          </p:nvSpPr>
          <p:spPr bwMode="gray">
            <a:xfrm rot="3465783">
              <a:off x="3010" y="2928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64" name="AutoShape 6"/>
            <p:cNvSpPr>
              <a:spLocks noChangeArrowheads="1"/>
            </p:cNvSpPr>
            <p:nvPr/>
          </p:nvSpPr>
          <p:spPr bwMode="gray">
            <a:xfrm rot="-7230978">
              <a:off x="2242" y="1613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65" name="AutoShape 7"/>
            <p:cNvSpPr>
              <a:spLocks noChangeArrowheads="1"/>
            </p:cNvSpPr>
            <p:nvPr/>
          </p:nvSpPr>
          <p:spPr bwMode="gray">
            <a:xfrm rot="7535209">
              <a:off x="2220" y="2910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66" name="AutoShape 8"/>
            <p:cNvSpPr>
              <a:spLocks noChangeArrowheads="1"/>
            </p:cNvSpPr>
            <p:nvPr/>
          </p:nvSpPr>
          <p:spPr bwMode="gray">
            <a:xfrm>
              <a:off x="3375" y="2275"/>
              <a:ext cx="499" cy="182"/>
            </a:xfrm>
            <a:prstGeom prst="rightArrow">
              <a:avLst>
                <a:gd name="adj1" fmla="val 35167"/>
                <a:gd name="adj2" fmla="val 111029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67" name="AutoShape 9"/>
            <p:cNvSpPr>
              <a:spLocks noChangeArrowheads="1"/>
            </p:cNvSpPr>
            <p:nvPr/>
          </p:nvSpPr>
          <p:spPr bwMode="gray">
            <a:xfrm rot="10800000">
              <a:off x="1857" y="2271"/>
              <a:ext cx="544" cy="182"/>
            </a:xfrm>
            <a:prstGeom prst="rightArrow">
              <a:avLst>
                <a:gd name="adj1" fmla="val 35167"/>
                <a:gd name="adj2" fmla="val 121041"/>
              </a:avLst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/>
            </a:gradFill>
            <a:ln w="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68" name="Oval 10"/>
            <p:cNvSpPr>
              <a:spLocks noChangeArrowheads="1"/>
            </p:cNvSpPr>
            <p:nvPr/>
          </p:nvSpPr>
          <p:spPr bwMode="gray">
            <a:xfrm>
              <a:off x="1697" y="1161"/>
              <a:ext cx="2358" cy="2359"/>
            </a:xfrm>
            <a:prstGeom prst="ellipse">
              <a:avLst/>
            </a:prstGeom>
            <a:noFill/>
            <a:ln w="38100" algn="ctr">
              <a:solidFill>
                <a:srgbClr val="DDDDDD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3" name="Group 91"/>
            <p:cNvGrpSpPr>
              <a:grpSpLocks/>
            </p:cNvGrpSpPr>
            <p:nvPr/>
          </p:nvGrpSpPr>
          <p:grpSpPr bwMode="auto">
            <a:xfrm>
              <a:off x="2284" y="1761"/>
              <a:ext cx="1225" cy="1225"/>
              <a:chOff x="2284" y="1761"/>
              <a:chExt cx="1225" cy="1225"/>
            </a:xfrm>
          </p:grpSpPr>
          <p:sp>
            <p:nvSpPr>
              <p:cNvPr id="19483" name="Oval 29"/>
              <p:cNvSpPr>
                <a:spLocks noChangeArrowheads="1"/>
              </p:cNvSpPr>
              <p:nvPr/>
            </p:nvSpPr>
            <p:spPr bwMode="gray">
              <a:xfrm>
                <a:off x="2284" y="1761"/>
                <a:ext cx="1225" cy="122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CC00"/>
                  </a:gs>
                  <a:gs pos="100000">
                    <a:srgbClr val="FFFFFF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484" name="Oval 30"/>
              <p:cNvSpPr>
                <a:spLocks noChangeArrowheads="1"/>
              </p:cNvSpPr>
              <p:nvPr/>
            </p:nvSpPr>
            <p:spPr bwMode="gray">
              <a:xfrm>
                <a:off x="2284" y="1761"/>
                <a:ext cx="1225" cy="1225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32001"/>
                    </a:srgbClr>
                  </a:gs>
                  <a:gs pos="100000">
                    <a:srgbClr val="765E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485" name="Oval 31"/>
              <p:cNvSpPr>
                <a:spLocks noChangeArrowheads="1"/>
              </p:cNvSpPr>
              <p:nvPr/>
            </p:nvSpPr>
            <p:spPr bwMode="gray">
              <a:xfrm>
                <a:off x="2364" y="1841"/>
                <a:ext cx="1065" cy="1065"/>
              </a:xfrm>
              <a:prstGeom prst="ellipse">
                <a:avLst/>
              </a:prstGeom>
              <a:gradFill rotWithShape="1">
                <a:gsLst>
                  <a:gs pos="0">
                    <a:srgbClr val="8A6E00"/>
                  </a:gs>
                  <a:gs pos="50000">
                    <a:srgbClr val="FFCC00"/>
                  </a:gs>
                  <a:gs pos="100000">
                    <a:srgbClr val="8A6E00"/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486" name="Oval 32"/>
              <p:cNvSpPr>
                <a:spLocks noChangeArrowheads="1"/>
              </p:cNvSpPr>
              <p:nvPr/>
            </p:nvSpPr>
            <p:spPr bwMode="gray">
              <a:xfrm>
                <a:off x="2365" y="1852"/>
                <a:ext cx="1065" cy="1065"/>
              </a:xfrm>
              <a:prstGeom prst="ellipse">
                <a:avLst/>
              </a:prstGeom>
              <a:gradFill rotWithShape="1">
                <a:gsLst>
                  <a:gs pos="0">
                    <a:srgbClr val="A28200"/>
                  </a:gs>
                  <a:gs pos="100000">
                    <a:srgbClr val="FFCC00">
                      <a:alpha val="0"/>
                    </a:srgb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487" name="Oval 33"/>
              <p:cNvSpPr>
                <a:spLocks noChangeArrowheads="1"/>
              </p:cNvSpPr>
              <p:nvPr/>
            </p:nvSpPr>
            <p:spPr bwMode="gray">
              <a:xfrm>
                <a:off x="2417" y="1894"/>
                <a:ext cx="959" cy="959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488" name="Oval 34"/>
              <p:cNvSpPr>
                <a:spLocks noChangeArrowheads="1"/>
              </p:cNvSpPr>
              <p:nvPr/>
            </p:nvSpPr>
            <p:spPr bwMode="gray">
              <a:xfrm>
                <a:off x="2431" y="1906"/>
                <a:ext cx="927" cy="92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489" name="Oval 35"/>
              <p:cNvSpPr>
                <a:spLocks noChangeArrowheads="1"/>
              </p:cNvSpPr>
              <p:nvPr/>
            </p:nvSpPr>
            <p:spPr bwMode="gray">
              <a:xfrm>
                <a:off x="2442" y="1912"/>
                <a:ext cx="906" cy="9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490" name="Oval 36"/>
              <p:cNvSpPr>
                <a:spLocks noChangeArrowheads="1"/>
              </p:cNvSpPr>
              <p:nvPr/>
            </p:nvSpPr>
            <p:spPr bwMode="gray">
              <a:xfrm>
                <a:off x="2452" y="1921"/>
                <a:ext cx="861" cy="84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491" name="Oval 37"/>
              <p:cNvSpPr>
                <a:spLocks noChangeArrowheads="1"/>
              </p:cNvSpPr>
              <p:nvPr/>
            </p:nvSpPr>
            <p:spPr bwMode="gray">
              <a:xfrm>
                <a:off x="2503" y="1944"/>
                <a:ext cx="765" cy="687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70" name="Text Box 40"/>
            <p:cNvSpPr txBox="1">
              <a:spLocks noChangeArrowheads="1"/>
            </p:cNvSpPr>
            <p:nvPr/>
          </p:nvSpPr>
          <p:spPr bwMode="gray">
            <a:xfrm>
              <a:off x="2623" y="2202"/>
              <a:ext cx="540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Title</a:t>
              </a:r>
            </a:p>
          </p:txBody>
        </p:sp>
        <p:sp>
          <p:nvSpPr>
            <p:cNvPr id="19471" name="Text Box 41"/>
            <p:cNvSpPr txBox="1">
              <a:spLocks noChangeArrowheads="1"/>
            </p:cNvSpPr>
            <p:nvPr/>
          </p:nvSpPr>
          <p:spPr bwMode="auto">
            <a:xfrm>
              <a:off x="3780" y="1260"/>
              <a:ext cx="630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solidFill>
                    <a:srgbClr val="C00000"/>
                  </a:solidFill>
                </a:rPr>
                <a:t>ФГОС 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9472" name="Text Box 42"/>
            <p:cNvSpPr txBox="1">
              <a:spLocks noChangeArrowheads="1"/>
            </p:cNvSpPr>
            <p:nvPr/>
          </p:nvSpPr>
          <p:spPr bwMode="auto">
            <a:xfrm>
              <a:off x="188" y="1152"/>
              <a:ext cx="1953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600" b="1" dirty="0">
                  <a:solidFill>
                    <a:srgbClr val="C00000"/>
                  </a:solidFill>
                </a:rPr>
                <a:t>Закон «Об образовании РФ»</a:t>
              </a:r>
              <a:r>
                <a:rPr lang="ru-RU" sz="1600" dirty="0">
                  <a:solidFill>
                    <a:prstClr val="black"/>
                  </a:solidFill>
                </a:rPr>
                <a:t/>
              </a:r>
              <a:br>
                <a:rPr lang="ru-RU" sz="1600" dirty="0">
                  <a:solidFill>
                    <a:prstClr val="black"/>
                  </a:solidFill>
                </a:rPr>
              </a:b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9473" name="Text Box 43"/>
            <p:cNvSpPr txBox="1">
              <a:spLocks noChangeArrowheads="1"/>
            </p:cNvSpPr>
            <p:nvPr/>
          </p:nvSpPr>
          <p:spPr bwMode="auto">
            <a:xfrm>
              <a:off x="4178" y="2256"/>
              <a:ext cx="1613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C00000"/>
                  </a:solidFill>
                </a:rPr>
                <a:t>Примерная программа 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 Box 44"/>
            <p:cNvSpPr txBox="1">
              <a:spLocks noChangeArrowheads="1"/>
            </p:cNvSpPr>
            <p:nvPr/>
          </p:nvSpPr>
          <p:spPr bwMode="auto">
            <a:xfrm>
              <a:off x="3602" y="3264"/>
              <a:ext cx="2159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600" b="1" dirty="0">
                  <a:solidFill>
                    <a:srgbClr val="C00000"/>
                  </a:solidFill>
                </a:rPr>
                <a:t>Календарно-тематический план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9475" name="Text Box 45"/>
            <p:cNvSpPr txBox="1">
              <a:spLocks noChangeArrowheads="1"/>
            </p:cNvSpPr>
            <p:nvPr/>
          </p:nvSpPr>
          <p:spPr bwMode="auto">
            <a:xfrm>
              <a:off x="495" y="2256"/>
              <a:ext cx="1071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600" b="1" dirty="0">
                  <a:solidFill>
                    <a:srgbClr val="C00000"/>
                  </a:solidFill>
                </a:rPr>
                <a:t>Учебный план 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19476" name="Text Box 46"/>
            <p:cNvSpPr txBox="1">
              <a:spLocks noChangeArrowheads="1"/>
            </p:cNvSpPr>
            <p:nvPr/>
          </p:nvSpPr>
          <p:spPr bwMode="auto">
            <a:xfrm>
              <a:off x="64" y="3225"/>
              <a:ext cx="2023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ru-RU" sz="1600" b="1" dirty="0">
                  <a:solidFill>
                    <a:srgbClr val="C00000"/>
                  </a:solidFill>
                </a:rPr>
                <a:t>Рабочие учебные программы</a:t>
              </a:r>
              <a:endParaRPr lang="en-US" sz="16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Oval 84"/>
            <p:cNvSpPr>
              <a:spLocks noChangeArrowheads="1"/>
            </p:cNvSpPr>
            <p:nvPr/>
          </p:nvSpPr>
          <p:spPr bwMode="gray">
            <a:xfrm>
              <a:off x="2113" y="1248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78" name="Oval 85"/>
            <p:cNvSpPr>
              <a:spLocks noChangeArrowheads="1"/>
            </p:cNvSpPr>
            <p:nvPr/>
          </p:nvSpPr>
          <p:spPr bwMode="gray">
            <a:xfrm>
              <a:off x="3600" y="1395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82B820"/>
                </a:gs>
                <a:gs pos="100000">
                  <a:srgbClr val="3C550F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79" name="Oval 86"/>
            <p:cNvSpPr>
              <a:spLocks noChangeArrowheads="1"/>
            </p:cNvSpPr>
            <p:nvPr/>
          </p:nvSpPr>
          <p:spPr bwMode="gray">
            <a:xfrm>
              <a:off x="3937" y="225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182F76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80" name="Oval 87"/>
            <p:cNvSpPr>
              <a:spLocks noChangeArrowheads="1"/>
            </p:cNvSpPr>
            <p:nvPr/>
          </p:nvSpPr>
          <p:spPr bwMode="gray">
            <a:xfrm>
              <a:off x="3400" y="324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AA62EC"/>
                </a:gs>
                <a:gs pos="100000">
                  <a:srgbClr val="4F2D6D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81" name="Oval 88"/>
            <p:cNvSpPr>
              <a:spLocks noChangeArrowheads="1"/>
            </p:cNvSpPr>
            <p:nvPr/>
          </p:nvSpPr>
          <p:spPr bwMode="gray">
            <a:xfrm>
              <a:off x="2119" y="3225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4747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9482" name="Oval 89"/>
            <p:cNvSpPr>
              <a:spLocks noChangeArrowheads="1"/>
            </p:cNvSpPr>
            <p:nvPr/>
          </p:nvSpPr>
          <p:spPr bwMode="gray">
            <a:xfrm>
              <a:off x="1585" y="225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pic>
        <p:nvPicPr>
          <p:cNvPr id="19460" name="Picture 2" descr="D:\Documents and Settings\Документы\Рабочий стол\О9\аним\j028397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000375"/>
            <a:ext cx="1071563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134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710128"/>
              </p:ext>
            </p:extLst>
          </p:nvPr>
        </p:nvGraphicFramePr>
        <p:xfrm>
          <a:off x="250825" y="620713"/>
          <a:ext cx="8893175" cy="586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name="Слайд" r:id="rId4" imgW="4011108" imgH="3008540" progId="PowerPoint.Slide.12">
                  <p:embed/>
                </p:oleObj>
              </mc:Choice>
              <mc:Fallback>
                <p:oleObj name="Слайд" r:id="rId4" imgW="4011108" imgH="3008540" progId="PowerPoint.Slide.12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620713"/>
                        <a:ext cx="8893175" cy="5865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8229600" cy="1252537"/>
          </a:xfrm>
        </p:spPr>
        <p:txBody>
          <a:bodyPr/>
          <a:lstStyle/>
          <a:p>
            <a:r>
              <a:rPr lang="ru-RU" dirty="0"/>
              <a:t>Моя профессиональная позиция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2586"/>
            <a:ext cx="9117971" cy="689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6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 descr="gallery_2_391_7600[1]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1628775"/>
            <a:ext cx="2212975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79912" y="980728"/>
            <a:ext cx="2160240" cy="646331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Личность</a:t>
            </a:r>
          </a:p>
        </p:txBody>
      </p:sp>
      <p:sp>
        <p:nvSpPr>
          <p:cNvPr id="7172" name="Прямоугольник 3"/>
          <p:cNvSpPr>
            <a:spLocks noChangeArrowheads="1"/>
          </p:cNvSpPr>
          <p:nvPr/>
        </p:nvSpPr>
        <p:spPr bwMode="auto">
          <a:xfrm>
            <a:off x="3779912" y="3717032"/>
            <a:ext cx="1912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ChevronInverted">
              <a:avLst/>
            </a:prstTxWarp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Личность</a:t>
            </a:r>
          </a:p>
        </p:txBody>
      </p:sp>
      <p:sp>
        <p:nvSpPr>
          <p:cNvPr id="8197" name="Скругленная прямоугольная выноска 4"/>
          <p:cNvSpPr>
            <a:spLocks noChangeArrowheads="1"/>
          </p:cNvSpPr>
          <p:nvPr/>
        </p:nvSpPr>
        <p:spPr bwMode="auto">
          <a:xfrm>
            <a:off x="1403350" y="549275"/>
            <a:ext cx="2016125" cy="935038"/>
          </a:xfrm>
          <a:prstGeom prst="wedgeRoundRectCallout">
            <a:avLst>
              <a:gd name="adj1" fmla="val 69352"/>
              <a:gd name="adj2" fmla="val 150079"/>
              <a:gd name="adj3" fmla="val 16667"/>
            </a:avLst>
          </a:prstGeom>
          <a:noFill/>
          <a:ln w="28575" algn="ctr">
            <a:solidFill>
              <a:srgbClr val="6B2517"/>
            </a:solidFill>
            <a:round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8198" name="Скругленная прямоугольная выноска 5"/>
          <p:cNvSpPr>
            <a:spLocks noChangeArrowheads="1"/>
          </p:cNvSpPr>
          <p:nvPr/>
        </p:nvSpPr>
        <p:spPr bwMode="auto">
          <a:xfrm>
            <a:off x="6372200" y="549275"/>
            <a:ext cx="2540077" cy="935038"/>
          </a:xfrm>
          <a:prstGeom prst="wedgeRoundRectCallout">
            <a:avLst>
              <a:gd name="adj1" fmla="val -91208"/>
              <a:gd name="adj2" fmla="val 166921"/>
              <a:gd name="adj3" fmla="val 16667"/>
            </a:avLst>
          </a:prstGeom>
          <a:noFill/>
          <a:ln w="28575" algn="ctr">
            <a:solidFill>
              <a:srgbClr val="6B2517"/>
            </a:solidFill>
            <a:round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8199" name="Скругленная прямоугольная выноска 6"/>
          <p:cNvSpPr>
            <a:spLocks noChangeArrowheads="1"/>
          </p:cNvSpPr>
          <p:nvPr/>
        </p:nvSpPr>
        <p:spPr bwMode="auto">
          <a:xfrm>
            <a:off x="1331913" y="3933825"/>
            <a:ext cx="2016125" cy="1150938"/>
          </a:xfrm>
          <a:prstGeom prst="wedgeRoundRectCallout">
            <a:avLst>
              <a:gd name="adj1" fmla="val 77171"/>
              <a:gd name="adj2" fmla="val -121005"/>
              <a:gd name="adj3" fmla="val 16667"/>
            </a:avLst>
          </a:prstGeom>
          <a:noFill/>
          <a:ln w="28575" algn="ctr">
            <a:solidFill>
              <a:srgbClr val="6B2517"/>
            </a:solidFill>
            <a:round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8200" name="Скругленная прямоугольная выноска 7"/>
          <p:cNvSpPr>
            <a:spLocks noChangeArrowheads="1"/>
          </p:cNvSpPr>
          <p:nvPr/>
        </p:nvSpPr>
        <p:spPr bwMode="auto">
          <a:xfrm>
            <a:off x="6084888" y="4005263"/>
            <a:ext cx="2016125" cy="1152525"/>
          </a:xfrm>
          <a:prstGeom prst="wedgeRoundRectCallout">
            <a:avLst>
              <a:gd name="adj1" fmla="val -71921"/>
              <a:gd name="adj2" fmla="val -117005"/>
              <a:gd name="adj3" fmla="val 16667"/>
            </a:avLst>
          </a:prstGeom>
          <a:noFill/>
          <a:ln w="28575" algn="ctr">
            <a:solidFill>
              <a:srgbClr val="6B2517"/>
            </a:solidFill>
            <a:round/>
            <a:headEnd/>
            <a:tailEnd/>
          </a:ln>
        </p:spPr>
        <p:txBody>
          <a:bodyPr wrap="none"/>
          <a:lstStyle/>
          <a:p>
            <a:endParaRPr lang="ru-RU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403350" y="692150"/>
            <a:ext cx="2089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Творческое мышление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202" name="TextBox 9"/>
          <p:cNvSpPr txBox="1">
            <a:spLocks noChangeArrowheads="1"/>
          </p:cNvSpPr>
          <p:nvPr/>
        </p:nvSpPr>
        <p:spPr bwMode="auto">
          <a:xfrm>
            <a:off x="6084889" y="549275"/>
            <a:ext cx="28273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Способность </a:t>
            </a:r>
            <a:r>
              <a:rPr lang="ru-RU" sz="2000" b="1" dirty="0">
                <a:solidFill>
                  <a:srgbClr val="002060"/>
                </a:solidFill>
              </a:rPr>
              <a:t>к рефлексии  и самопознанию</a:t>
            </a: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1258888" y="4005263"/>
            <a:ext cx="20177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Развитая </a:t>
            </a:r>
            <a:r>
              <a:rPr lang="ru-RU" sz="2000" b="1" dirty="0" smtClean="0">
                <a:solidFill>
                  <a:srgbClr val="002060"/>
                </a:solidFill>
              </a:rPr>
              <a:t>коммуникация </a:t>
            </a:r>
            <a:r>
              <a:rPr lang="ru-RU" sz="2000" b="1" dirty="0">
                <a:solidFill>
                  <a:srgbClr val="002060"/>
                </a:solidFill>
              </a:rPr>
              <a:t>компетенция</a:t>
            </a:r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>
            <a:off x="6025579" y="3942953"/>
            <a:ext cx="2056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Умение работать с </a:t>
            </a:r>
            <a:r>
              <a:rPr lang="ru-RU" sz="2000" b="1" dirty="0" smtClean="0">
                <a:solidFill>
                  <a:srgbClr val="002060"/>
                </a:solidFill>
              </a:rPr>
              <a:t>информацией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1908175" y="5445125"/>
            <a:ext cx="5976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 u="sng">
                <a:solidFill>
                  <a:srgbClr val="6B2517"/>
                </a:solidFill>
              </a:rPr>
              <a:t>Научить учиться</a:t>
            </a:r>
          </a:p>
        </p:txBody>
      </p:sp>
    </p:spTree>
    <p:extLst>
      <p:ext uri="{BB962C8B-B14F-4D97-AF65-F5344CB8AC3E}">
        <p14:creationId xmlns:p14="http://schemas.microsoft.com/office/powerpoint/2010/main" val="4665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  <p:bldP spid="8198" grpId="0" animBg="1"/>
      <p:bldP spid="8199" grpId="0" animBg="1"/>
      <p:bldP spid="8200" grpId="0" animBg="1"/>
      <p:bldP spid="8201" grpId="0"/>
      <p:bldP spid="8202" grpId="0"/>
      <p:bldP spid="8203" grpId="0"/>
      <p:bldP spid="8204" grpId="0"/>
      <p:bldP spid="82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ADMIN-2016\Desktop\фото 3в\20190401_132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6420" y="3933056"/>
            <a:ext cx="2977580" cy="292494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607"/>
            <a:ext cx="3419872" cy="2553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" y="3963640"/>
            <a:ext cx="3435846" cy="2924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98" y="1379607"/>
            <a:ext cx="2664296" cy="2584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933054"/>
            <a:ext cx="2746548" cy="2924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294" y="1379606"/>
            <a:ext cx="3001690" cy="258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ры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Шары</Template>
  <TotalTime>446</TotalTime>
  <Words>197</Words>
  <Application>Microsoft Office PowerPoint</Application>
  <PresentationFormat>Экран (4:3)</PresentationFormat>
  <Paragraphs>46</Paragraphs>
  <Slides>13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Шары</vt:lpstr>
      <vt:lpstr>Слайд</vt:lpstr>
      <vt:lpstr>Презентация PowerPoint</vt:lpstr>
      <vt:lpstr>Презентация PowerPoint</vt:lpstr>
      <vt:lpstr> Много есть профессий на планете. Но учитель – лучшая из них. </vt:lpstr>
      <vt:lpstr>Моя профессиональная позиция</vt:lpstr>
      <vt:lpstr>Педагогическое кредо</vt:lpstr>
      <vt:lpstr>Нормативные документы, используемые в работе</vt:lpstr>
      <vt:lpstr>Моя профессиональная позиция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Пользователь</cp:lastModifiedBy>
  <cp:revision>58</cp:revision>
  <dcterms:created xsi:type="dcterms:W3CDTF">2012-11-03T13:38:42Z</dcterms:created>
  <dcterms:modified xsi:type="dcterms:W3CDTF">2023-09-17T14:15:41Z</dcterms:modified>
</cp:coreProperties>
</file>