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5"/>
  </p:notesMasterIdLst>
  <p:sldIdLst>
    <p:sldId id="257" r:id="rId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A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9956C-1727-44B4-AC11-69081DDDEDF8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500F7-EE76-48C8-9A19-4444F2A51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8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1/14/2022 10:18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30091"/>
            <a:ext cx="6117908" cy="496411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17907" y="9430091"/>
            <a:ext cx="678194" cy="496411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05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65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65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pic>
        <p:nvPicPr>
          <p:cNvPr id="4" name="Рисунок 3" descr="bottomba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6299337"/>
            <a:ext cx="9144000" cy="557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0" cap="none" spc="-150" dirty="0">
          <a:ln w="3175">
            <a:noFill/>
          </a:ln>
          <a:solidFill>
            <a:srgbClr val="005825"/>
          </a:solidFill>
          <a:effectLst/>
          <a:latin typeface="+mj-lt"/>
          <a:ea typeface="+mn-ea"/>
          <a:cs typeface="Arial" pitchFamily="34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0" cap="none" spc="-150" dirty="0">
          <a:ln w="3175">
            <a:noFill/>
          </a:ln>
          <a:solidFill>
            <a:srgbClr val="005825"/>
          </a:solidFill>
          <a:effectLst/>
          <a:latin typeface="+mj-lt"/>
          <a:ea typeface="+mn-ea"/>
          <a:cs typeface="Arial" pitchFamily="34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29" y="31175"/>
            <a:ext cx="9144000" cy="611743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График проведения мероприятий</a:t>
            </a:r>
            <a:br>
              <a:rPr lang="ru-RU" sz="24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</a:br>
            <a:r>
              <a:rPr lang="ru-RU" sz="18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в рамках подготовки к ГИА – 2022</a:t>
            </a:r>
            <a:r>
              <a:rPr sz="18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 </a:t>
            </a:r>
            <a:r>
              <a:rPr lang="ru-RU" sz="18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на </a:t>
            </a:r>
            <a:r>
              <a:rPr lang="en-US" sz="18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II</a:t>
            </a:r>
            <a:r>
              <a:rPr lang="ru-RU" sz="18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 полугодие 20</a:t>
            </a:r>
            <a:r>
              <a:rPr lang="en-US" sz="18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2</a:t>
            </a:r>
            <a:r>
              <a:rPr lang="ru-RU" sz="18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1-202</a:t>
            </a:r>
            <a:r>
              <a:rPr lang="en-US" sz="18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2</a:t>
            </a:r>
            <a:r>
              <a:rPr lang="ru-RU" sz="1800" b="0" i="0" spc="-150" dirty="0" smtClean="0">
                <a:solidFill>
                  <a:srgbClr val="005825"/>
                </a:solidFill>
                <a:effectLst/>
                <a:latin typeface="Arial Black" panose="020B0A04020102020204" pitchFamily="34" charset="0"/>
                <a:cs typeface="Arial"/>
              </a:rPr>
              <a:t> учебного года</a:t>
            </a:r>
            <a:endParaRPr lang="ru-RU" sz="1800" b="0" i="0" spc="-150" dirty="0">
              <a:solidFill>
                <a:srgbClr val="005825"/>
              </a:solidFill>
              <a:effectLst/>
              <a:latin typeface="Arial Black" panose="020B0A04020102020204" pitchFamily="34" charset="0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093296"/>
            <a:ext cx="8712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ВШТ предметов по выбору согласно графика ОО (1 раз в 2 недели)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еженедельно работа в онлайн-тренажёрах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«Веб-Грамотей»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(математический и орфографический)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еженедельно занятия в городской сетевой Школе ЕГЭ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056769"/>
              </p:ext>
            </p:extLst>
          </p:nvPr>
        </p:nvGraphicFramePr>
        <p:xfrm>
          <a:off x="149987" y="609347"/>
          <a:ext cx="8892483" cy="6130376"/>
        </p:xfrm>
        <a:graphic>
          <a:graphicData uri="http://schemas.openxmlformats.org/drawingml/2006/table">
            <a:tbl>
              <a:tblPr>
                <a:solidFill>
                  <a:schemeClr val="bg2">
                    <a:lumMod val="40000"/>
                    <a:lumOff val="60000"/>
                  </a:schemeClr>
                </a:solidFill>
                <a:tableStyleId>{5C22544A-7EE6-4342-B048-85BDC9FD1C3A}</a:tableStyleId>
              </a:tblPr>
              <a:tblGrid>
                <a:gridCol w="401142">
                  <a:extLst>
                    <a:ext uri="{9D8B030D-6E8A-4147-A177-3AD203B41FA5}">
                      <a16:colId xmlns:a16="http://schemas.microsoft.com/office/drawing/2014/main" xmlns="" val="948555468"/>
                    </a:ext>
                  </a:extLst>
                </a:gridCol>
                <a:gridCol w="338958">
                  <a:extLst>
                    <a:ext uri="{9D8B030D-6E8A-4147-A177-3AD203B41FA5}">
                      <a16:colId xmlns:a16="http://schemas.microsoft.com/office/drawing/2014/main" xmlns="" val="541848355"/>
                    </a:ext>
                  </a:extLst>
                </a:gridCol>
                <a:gridCol w="423451">
                  <a:extLst>
                    <a:ext uri="{9D8B030D-6E8A-4147-A177-3AD203B41FA5}">
                      <a16:colId xmlns:a16="http://schemas.microsoft.com/office/drawing/2014/main" xmlns="" val="1801923881"/>
                    </a:ext>
                  </a:extLst>
                </a:gridCol>
                <a:gridCol w="390876">
                  <a:extLst>
                    <a:ext uri="{9D8B030D-6E8A-4147-A177-3AD203B41FA5}">
                      <a16:colId xmlns:a16="http://schemas.microsoft.com/office/drawing/2014/main" xmlns="" val="2645466467"/>
                    </a:ext>
                  </a:extLst>
                </a:gridCol>
                <a:gridCol w="456027">
                  <a:extLst>
                    <a:ext uri="{9D8B030D-6E8A-4147-A177-3AD203B41FA5}">
                      <a16:colId xmlns:a16="http://schemas.microsoft.com/office/drawing/2014/main" xmlns="" val="3968099520"/>
                    </a:ext>
                  </a:extLst>
                </a:gridCol>
                <a:gridCol w="445582">
                  <a:extLst>
                    <a:ext uri="{9D8B030D-6E8A-4147-A177-3AD203B41FA5}">
                      <a16:colId xmlns:a16="http://schemas.microsoft.com/office/drawing/2014/main" xmlns="" val="3118057533"/>
                    </a:ext>
                  </a:extLst>
                </a:gridCol>
                <a:gridCol w="471896">
                  <a:extLst>
                    <a:ext uri="{9D8B030D-6E8A-4147-A177-3AD203B41FA5}">
                      <a16:colId xmlns:a16="http://schemas.microsoft.com/office/drawing/2014/main" xmlns="" val="1981603473"/>
                    </a:ext>
                  </a:extLst>
                </a:gridCol>
                <a:gridCol w="423451">
                  <a:extLst>
                    <a:ext uri="{9D8B030D-6E8A-4147-A177-3AD203B41FA5}">
                      <a16:colId xmlns:a16="http://schemas.microsoft.com/office/drawing/2014/main" xmlns="" val="3284882454"/>
                    </a:ext>
                  </a:extLst>
                </a:gridCol>
                <a:gridCol w="3891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6550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5749">
                  <a:extLst>
                    <a:ext uri="{9D8B030D-6E8A-4147-A177-3AD203B41FA5}">
                      <a16:colId xmlns:a16="http://schemas.microsoft.com/office/drawing/2014/main" xmlns="" val="3934186600"/>
                    </a:ext>
                  </a:extLst>
                </a:gridCol>
                <a:gridCol w="352877">
                  <a:extLst>
                    <a:ext uri="{9D8B030D-6E8A-4147-A177-3AD203B41FA5}">
                      <a16:colId xmlns:a16="http://schemas.microsoft.com/office/drawing/2014/main" xmlns="" val="1110593055"/>
                    </a:ext>
                  </a:extLst>
                </a:gridCol>
                <a:gridCol w="455510">
                  <a:extLst>
                    <a:ext uri="{9D8B030D-6E8A-4147-A177-3AD203B41FA5}">
                      <a16:colId xmlns:a16="http://schemas.microsoft.com/office/drawing/2014/main" xmlns="" val="468860091"/>
                    </a:ext>
                  </a:extLst>
                </a:gridCol>
                <a:gridCol w="427621">
                  <a:extLst>
                    <a:ext uri="{9D8B030D-6E8A-4147-A177-3AD203B41FA5}">
                      <a16:colId xmlns:a16="http://schemas.microsoft.com/office/drawing/2014/main" xmlns="" val="1854316445"/>
                    </a:ext>
                  </a:extLst>
                </a:gridCol>
                <a:gridCol w="496709">
                  <a:extLst>
                    <a:ext uri="{9D8B030D-6E8A-4147-A177-3AD203B41FA5}">
                      <a16:colId xmlns:a16="http://schemas.microsoft.com/office/drawing/2014/main" xmlns="" val="279760494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3741063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19740029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19186938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98001024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750866611"/>
                    </a:ext>
                  </a:extLst>
                </a:gridCol>
                <a:gridCol w="377788">
                  <a:extLst>
                    <a:ext uri="{9D8B030D-6E8A-4147-A177-3AD203B41FA5}">
                      <a16:colId xmlns:a16="http://schemas.microsoft.com/office/drawing/2014/main" xmlns="" val="1885763049"/>
                    </a:ext>
                  </a:extLst>
                </a:gridCol>
              </a:tblGrid>
              <a:tr h="454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недели/дата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.011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.01-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.01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.02-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.02-1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.02-2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.03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.03-1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.03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.03-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.03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.04-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.04-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.04.-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.05-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.051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.05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.052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.05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9952437"/>
                  </a:ext>
                </a:extLst>
              </a:tr>
              <a:tr h="815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Определение выбора предметов на  ЕГЭ, ГВЭ. </a:t>
                      </a:r>
                      <a:endParaRPr lang="ru-RU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4" marR="3934" marT="393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85" marR="3985" marT="39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Каникулы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28.03.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</a:p>
                    <a:p>
                      <a:pPr algn="ctr" fontAlgn="ctr"/>
                      <a:r>
                        <a:rPr lang="ru-RU" sz="10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англ.яз</a:t>
                      </a:r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</a:t>
                      </a:r>
                      <a:endParaRPr lang="ru-RU" sz="9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04.04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литер/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</a:t>
                      </a:r>
                      <a:endParaRPr lang="ru-RU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9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,11кл. 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  <a:p>
                      <a:pPr algn="ctr" fontAlgn="ctr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–итогов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бес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5701906"/>
                  </a:ext>
                </a:extLst>
              </a:tr>
              <a:tr h="6952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01.03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11 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15.03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геогр</a:t>
                      </a:r>
                      <a:endParaRPr lang="ru-RU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0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,11кл</a:t>
                      </a:r>
                      <a:endParaRPr lang="ru-RU" sz="1000" dirty="0"/>
                    </a:p>
                  </a:txBody>
                  <a:tcPr marL="3985" marR="3985" marT="39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29.03.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англ.яз</a:t>
                      </a:r>
                      <a:endParaRPr lang="ru-RU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Г</a:t>
                      </a:r>
                      <a:endParaRPr lang="ru-RU" sz="9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05.04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</a:t>
                      </a:r>
                      <a:r>
                        <a:rPr lang="en-US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рус.яз</a:t>
                      </a:r>
                      <a:endParaRPr lang="en-US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7кл-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общ.</a:t>
                      </a:r>
                      <a:endParaRPr lang="en-US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2.04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6кл-биол,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7кл-геог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19.04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5кл-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</a:t>
                      </a:r>
                      <a:endParaRPr lang="en-US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6кл-рус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рус.яз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6.04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5кл-матем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6кл-</a:t>
                      </a:r>
                      <a:endParaRPr lang="ru-RU" sz="9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</a:t>
                      </a:r>
                      <a:endParaRPr lang="ru-RU" sz="9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7кл-физик</a:t>
                      </a:r>
                      <a:endParaRPr lang="ru-RU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24.05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ОГЭ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86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85" marR="3985" marT="39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7кл-</a:t>
                      </a:r>
                      <a:r>
                        <a:rPr lang="ru-RU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</a:t>
                      </a:r>
                      <a:r>
                        <a:rPr lang="en-US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8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8кл-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0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02.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  <a:p>
                      <a:pPr algn="ctr" fontAlgn="ctr"/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итогов сочи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09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  <a:p>
                      <a:pPr algn="ctr" fontAlgn="ctr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–итогов.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бес</a:t>
                      </a:r>
                      <a:endParaRPr lang="ru-RU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02.03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11 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09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</a:t>
                      </a:r>
                      <a:endParaRPr lang="ru-RU" sz="10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–итогов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05</a:t>
                      </a:r>
                      <a:endParaRPr lang="ru-RU" sz="10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итогов сочи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</a:t>
                      </a:r>
                      <a:endParaRPr lang="ru-RU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03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03.03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11 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10.03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10-11 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17.03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физик</a:t>
                      </a:r>
                    </a:p>
                    <a:p>
                      <a:pPr algn="ctr" fontAlgn="ctr"/>
                      <a:r>
                        <a:rPr lang="en-US" sz="10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0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,11кл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31.03.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</a:t>
                      </a:r>
                      <a:r>
                        <a:rPr lang="en-US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хим</a:t>
                      </a: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ист</a:t>
                      </a:r>
                      <a:endParaRPr lang="ru-RU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07.04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</a:t>
                      </a:r>
                      <a:r>
                        <a:rPr lang="en-US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-о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.мир</a:t>
                      </a:r>
                      <a:endParaRPr lang="en-US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7кл-биол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8кл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4.04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6кл-общес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7кл-матем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1.04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5кл-рус.яз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6кл-матем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7кл-истор</a:t>
                      </a:r>
                      <a:endParaRPr lang="ru-RU" sz="8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1" u="none" strike="noStrike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8.04</a:t>
                      </a:r>
                      <a:r>
                        <a:rPr lang="ru-RU" sz="10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5кл-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</a:t>
                      </a:r>
                      <a:endParaRPr lang="en-US" sz="10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6кл-</a:t>
                      </a:r>
                      <a:r>
                        <a:rPr lang="ru-RU" sz="1000" b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</a:t>
                      </a:r>
                      <a:endParaRPr lang="en-US" sz="1000" b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26.05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ЕГЭ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Литер</a:t>
                      </a:r>
                    </a:p>
                    <a:p>
                      <a:endParaRPr lang="ru-RU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2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7кл-</a:t>
                      </a:r>
                      <a:r>
                        <a:rPr lang="ru-RU" sz="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ин.яз</a:t>
                      </a:r>
                      <a:endParaRPr lang="en-US" sz="8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.03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ВПР       11 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–и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н.яз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11.03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ВПР       11 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4кл.-матем</a:t>
                      </a:r>
                    </a:p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7кл-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ин.яз</a:t>
                      </a:r>
                      <a:endParaRPr lang="ru-RU" sz="900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20.05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ОГЭ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Ин.яз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писм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27.05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ОГЭ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47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fontAlgn="ctr" latinLnBrk="0" hangingPunct="1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СК       10 </a:t>
                      </a:r>
                      <a:r>
                        <a:rPr lang="ru-RU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РЯ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.01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Мат</a:t>
                      </a:r>
                      <a:endParaRPr lang="en-US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П,Б)</a:t>
                      </a:r>
                    </a:p>
                    <a:p>
                      <a:pPr algn="ctr" fontAlgn="ctr"/>
                      <a:endParaRPr lang="en-US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.01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      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–Мат</a:t>
                      </a:r>
                    </a:p>
                    <a:p>
                      <a:pPr algn="ctr" fontAlgn="ctr"/>
                      <a:endParaRPr lang="ru-RU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.02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9кл- 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</a:t>
                      </a:r>
                      <a:endParaRPr lang="ru-RU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</a:t>
                      </a:r>
                      <a:endParaRPr lang="ru-RU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–Мат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</a:t>
                      </a:r>
                      <a:endParaRPr lang="ru-RU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–Мат</a:t>
                      </a:r>
                      <a:endParaRPr lang="ru-RU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12.03</a:t>
                      </a:r>
                    </a:p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US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- РЯ</a:t>
                      </a:r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ctr" fontAlgn="ctr"/>
                      <a:r>
                        <a:rPr lang="en-US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– </a:t>
                      </a:r>
                      <a:r>
                        <a:rPr lang="ru-RU" sz="900" b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</a:t>
                      </a:r>
                      <a:endParaRPr lang="ru-RU" sz="900" b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19.03.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</a:p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US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кл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матем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(Б/П)</a:t>
                      </a:r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</a:p>
                    <a:p>
                      <a:pPr marL="0" marR="0" lvl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- РЯ</a:t>
                      </a:r>
                      <a:r>
                        <a:rPr lang="ru-RU" sz="9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02.04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общест</a:t>
                      </a:r>
                      <a:endParaRPr lang="ru-RU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9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,11кл. </a:t>
                      </a: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09.04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РОКО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биол</a:t>
                      </a:r>
                      <a:endParaRPr lang="ru-RU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9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,11кл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16.04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СК </a:t>
                      </a:r>
                      <a:endParaRPr lang="en-US" sz="10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1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Мат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11кл</a:t>
                      </a:r>
                    </a:p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Рус.яз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23.04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       11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Мат(БП 9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latin typeface="Arial" pitchFamily="34" charset="0"/>
                          <a:cs typeface="Arial" pitchFamily="34" charset="0"/>
                        </a:rPr>
                        <a:t>01.05</a:t>
                      </a:r>
                      <a:endParaRPr lang="ru-RU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07.05, 14.05, </a:t>
                      </a:r>
                      <a:r>
                        <a:rPr lang="ru-RU" sz="9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СК для выпускников, требующих внимания при подготовке к ГИА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21.05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ОГЭ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Ин.яз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устн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34" marR="3934" marT="393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reen with White Fence Segoe_TP1028674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0550262-B63B-494B-9216-80B9C4291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(зеленое оформление с белым контуром)</Template>
  <TotalTime>1012</TotalTime>
  <Words>610</Words>
  <Application>Microsoft Office PowerPoint</Application>
  <PresentationFormat>Экран (4:3)</PresentationFormat>
  <Paragraphs>208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Courier New</vt:lpstr>
      <vt:lpstr>Trebuchet MS</vt:lpstr>
      <vt:lpstr>Wingdings</vt:lpstr>
      <vt:lpstr>1_Green with White Fence Segoe_TP10286746</vt:lpstr>
      <vt:lpstr>Белый текст и шрифт Courier для слайдов с кодом</vt:lpstr>
      <vt:lpstr>График проведения мероприятий в рамках подготовки к ГИА – 2022 на II полугодие 2021-2022 учебного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User</dc:creator>
  <cp:lastModifiedBy>Вероника Янцен</cp:lastModifiedBy>
  <cp:revision>75</cp:revision>
  <cp:lastPrinted>2022-01-12T11:17:12Z</cp:lastPrinted>
  <dcterms:created xsi:type="dcterms:W3CDTF">2016-09-13T12:40:10Z</dcterms:created>
  <dcterms:modified xsi:type="dcterms:W3CDTF">2022-01-14T05:20:59Z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TC102867469990</vt:lpwstr>
  </property>
</Properties>
</file>